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2" r:id="rId1"/>
  </p:sldMasterIdLst>
  <p:notesMasterIdLst>
    <p:notesMasterId r:id="rId36"/>
  </p:notesMasterIdLst>
  <p:handoutMasterIdLst>
    <p:handoutMasterId r:id="rId37"/>
  </p:handoutMasterIdLst>
  <p:sldIdLst>
    <p:sldId id="508" r:id="rId2"/>
    <p:sldId id="392" r:id="rId3"/>
    <p:sldId id="505" r:id="rId4"/>
    <p:sldId id="556" r:id="rId5"/>
    <p:sldId id="644" r:id="rId6"/>
    <p:sldId id="621" r:id="rId7"/>
    <p:sldId id="596" r:id="rId8"/>
    <p:sldId id="608" r:id="rId9"/>
    <p:sldId id="609" r:id="rId10"/>
    <p:sldId id="610" r:id="rId11"/>
    <p:sldId id="581" r:id="rId12"/>
    <p:sldId id="582" r:id="rId13"/>
    <p:sldId id="643" r:id="rId14"/>
    <p:sldId id="623" r:id="rId15"/>
    <p:sldId id="624" r:id="rId16"/>
    <p:sldId id="625" r:id="rId17"/>
    <p:sldId id="626" r:id="rId18"/>
    <p:sldId id="627" r:id="rId19"/>
    <p:sldId id="628" r:id="rId20"/>
    <p:sldId id="629" r:id="rId21"/>
    <p:sldId id="622" r:id="rId22"/>
    <p:sldId id="611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9" r:id="rId31"/>
    <p:sldId id="640" r:id="rId32"/>
    <p:sldId id="641" r:id="rId33"/>
    <p:sldId id="642" r:id="rId34"/>
    <p:sldId id="591" r:id="rId35"/>
  </p:sldIdLst>
  <p:sldSz cx="12192000" cy="6858000"/>
  <p:notesSz cx="6735763" cy="9866313"/>
  <p:embeddedFontLst>
    <p:embeddedFont>
      <p:font typeface="고양덕양 B" charset="-127"/>
      <p:regular r:id="rId38"/>
    </p:embeddedFont>
    <p:embeddedFont>
      <p:font typeface="제주한라산" panose="020B0600000101010101" charset="-127"/>
      <p:regular r:id="rId39"/>
    </p:embeddedFont>
    <p:embeddedFont>
      <p:font typeface="청소년서체" panose="020B0600000101010101" charset="-127"/>
      <p:regular r:id="rId40"/>
    </p:embeddedFont>
    <p:embeddedFont>
      <p:font typeface="Gill Sans MT" panose="020B0502020104020203" pitchFamily="34" charset="0"/>
      <p:regular r:id="rId41"/>
      <p:bold r:id="rId42"/>
      <p:italic r:id="rId43"/>
      <p:boldItalic r:id="rId44"/>
    </p:embeddedFont>
    <p:embeddedFont>
      <p:font typeface="HY견고딕" panose="02030600000101010101" pitchFamily="18" charset="-127"/>
      <p:regular r:id="rId45"/>
    </p:embeddedFont>
    <p:embeddedFont>
      <p:font typeface="HY헤드라인M" panose="02030600000101010101" pitchFamily="18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ept_Readme" id="{D4E4108F-8D52-C24F-BD48-C5B3E3415B20}">
          <p14:sldIdLst/>
        </p14:section>
        <p14:section name="Presentation" id="{F50E7A29-14EC-A74C-8115-EFF96D771BD2}">
          <p14:sldIdLst>
            <p14:sldId id="508"/>
            <p14:sldId id="392"/>
            <p14:sldId id="505"/>
            <p14:sldId id="556"/>
            <p14:sldId id="644"/>
            <p14:sldId id="621"/>
            <p14:sldId id="596"/>
            <p14:sldId id="608"/>
            <p14:sldId id="609"/>
            <p14:sldId id="610"/>
            <p14:sldId id="581"/>
            <p14:sldId id="582"/>
            <p14:sldId id="643"/>
            <p14:sldId id="623"/>
            <p14:sldId id="624"/>
            <p14:sldId id="625"/>
            <p14:sldId id="626"/>
            <p14:sldId id="627"/>
            <p14:sldId id="628"/>
            <p14:sldId id="629"/>
            <p14:sldId id="622"/>
            <p14:sldId id="611"/>
            <p14:sldId id="631"/>
            <p14:sldId id="632"/>
            <p14:sldId id="633"/>
            <p14:sldId id="634"/>
            <p14:sldId id="635"/>
            <p14:sldId id="636"/>
            <p14:sldId id="637"/>
            <p14:sldId id="639"/>
            <p14:sldId id="640"/>
            <p14:sldId id="641"/>
            <p14:sldId id="642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1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CA6"/>
    <a:srgbClr val="D60093"/>
    <a:srgbClr val="707FEA"/>
    <a:srgbClr val="FF6699"/>
    <a:srgbClr val="FF7575"/>
    <a:srgbClr val="F2AE54"/>
    <a:srgbClr val="FFCC00"/>
    <a:srgbClr val="FF9900"/>
    <a:srgbClr val="DBE82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141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30" y="144"/>
      </p:cViewPr>
      <p:guideLst>
        <p:guide orient="horz" pos="2432"/>
        <p:guide pos="3863"/>
        <p:guide orient="horz" pos="2159"/>
        <p:guide orient="horz" pos="2109"/>
      </p:guideLst>
    </p:cSldViewPr>
  </p:slideViewPr>
  <p:outlineViewPr>
    <p:cViewPr>
      <p:scale>
        <a:sx n="33" d="100"/>
        <a:sy n="33" d="100"/>
      </p:scale>
      <p:origin x="25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9428B-5C55-4E2F-90CE-89169BB93B79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E513C-5E9E-4C4C-8B03-EE0260E7E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90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5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7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1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79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6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9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3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39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5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5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2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1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6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표지">
    <p:bg>
      <p:bgPr>
        <a:pattFill prst="ltUpDiag">
          <a:fgClr>
            <a:srgbClr val="DE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7" name="내용 개체 틀 9"/>
          <p:cNvSpPr>
            <a:spLocks noGrp="1"/>
          </p:cNvSpPr>
          <p:nvPr>
            <p:ph sz="quarter" idx="10"/>
          </p:nvPr>
        </p:nvSpPr>
        <p:spPr>
          <a:xfrm>
            <a:off x="1036955" y="124015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9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ADDE24-578C-3B4B-BDCF-59F4198BF9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0724085" y="1425174"/>
            <a:ext cx="1095564" cy="1128763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00000">
            <a:off x="9218656" y="4184702"/>
            <a:ext cx="1521996" cy="156811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cxnSp>
        <p:nvCxnSpPr>
          <p:cNvPr id="3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102545">
            <a:off x="6530141" y="4329706"/>
            <a:ext cx="1936786" cy="199547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41" name="내용 개체 틀 9"/>
          <p:cNvSpPr>
            <a:spLocks noGrp="1"/>
          </p:cNvSpPr>
          <p:nvPr>
            <p:ph sz="quarter" idx="11" hasCustomPrompt="1"/>
          </p:nvPr>
        </p:nvSpPr>
        <p:spPr>
          <a:xfrm>
            <a:off x="1026794" y="446087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양덕양 B" pitchFamily="2" charset="-127"/>
                <a:ea typeface="고양덕양 B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국립환경과학원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40838">
            <a:off x="10669089" y="2716679"/>
            <a:ext cx="1318804" cy="135876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8681752" y="19803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건강한 환경   행복한 미래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8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1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97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54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DA4F65-FE06-574F-8344-C0557FCB68EF}"/>
              </a:ext>
            </a:extLst>
          </p:cNvPr>
          <p:cNvSpPr/>
          <p:nvPr userDrawn="1"/>
        </p:nvSpPr>
        <p:spPr>
          <a:xfrm>
            <a:off x="0" y="0"/>
            <a:ext cx="12192000" cy="324104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2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56522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4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그룹 5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760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62448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7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66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2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순서도: 문서 8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4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3769257" cy="686756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1" y="1095375"/>
            <a:ext cx="3771900" cy="60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2533650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5979">
            <a:off x="2753890" y="4339606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4599">
            <a:off x="1870698" y="5331699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02545">
            <a:off x="490372" y="5392036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7" name="제목 5"/>
          <p:cNvSpPr>
            <a:spLocks noGrp="1"/>
          </p:cNvSpPr>
          <p:nvPr>
            <p:ph type="title" hasCustomPrompt="1"/>
          </p:nvPr>
        </p:nvSpPr>
        <p:spPr>
          <a:xfrm>
            <a:off x="446988" y="1513205"/>
            <a:ext cx="2641652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제  목</a:t>
            </a:r>
          </a:p>
        </p:txBody>
      </p:sp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5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8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0424" y="1547834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rgbClr val="9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1A3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47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58AD16E-977F-374D-B7EF-B9ACCC539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50784"/>
          <a:stretch/>
        </p:blipFill>
        <p:spPr>
          <a:xfrm>
            <a:off x="1" y="-1"/>
            <a:ext cx="12192001" cy="3638477"/>
          </a:xfrm>
          <a:prstGeom prst="rect">
            <a:avLst/>
          </a:prstGeom>
        </p:spPr>
      </p:pic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6049" y="1724127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1" name="그룹 10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14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10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9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0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51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24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64" r:id="rId2"/>
    <p:sldLayoutId id="2147483755" r:id="rId3"/>
    <p:sldLayoutId id="2147483808" r:id="rId4"/>
    <p:sldLayoutId id="2147483766" r:id="rId5"/>
    <p:sldLayoutId id="2147483802" r:id="rId6"/>
    <p:sldLayoutId id="2147483799" r:id="rId7"/>
    <p:sldLayoutId id="2147483803" r:id="rId8"/>
    <p:sldLayoutId id="2147483752" r:id="rId9"/>
    <p:sldLayoutId id="2147483804" r:id="rId10"/>
    <p:sldLayoutId id="2147483800" r:id="rId11"/>
    <p:sldLayoutId id="2147483805" r:id="rId12"/>
    <p:sldLayoutId id="2147483736" r:id="rId13"/>
    <p:sldLayoutId id="2147483768" r:id="rId14"/>
    <p:sldLayoutId id="2147483769" r:id="rId15"/>
    <p:sldLayoutId id="2147483767" r:id="rId16"/>
    <p:sldLayoutId id="2147483770" r:id="rId17"/>
    <p:sldLayoutId id="214748375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28F911-9833-B847-B079-6E214E133707}"/>
              </a:ext>
            </a:extLst>
          </p:cNvPr>
          <p:cNvSpPr txBox="1"/>
          <p:nvPr/>
        </p:nvSpPr>
        <p:spPr>
          <a:xfrm>
            <a:off x="594360" y="1371717"/>
            <a:ext cx="11274552" cy="2339102"/>
          </a:xfrm>
          <a:prstGeom prst="rect">
            <a:avLst/>
          </a:prstGeom>
          <a:noFill/>
          <a:effectLst>
            <a:outerShdw blurRad="127000" dist="114300" dir="2700000" algn="ctr" rotWithShape="0">
              <a:srgbClr val="000000">
                <a:alpha val="22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Various methods for </a:t>
            </a:r>
          </a:p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Environmental data handling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(Statistical Model,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Machine Learning Algorithm)</a:t>
            </a:r>
          </a:p>
        </p:txBody>
      </p:sp>
      <p:pic>
        <p:nvPicPr>
          <p:cNvPr id="20" name="Picture 40" descr="bg_icon_4.png">
            <a:extLst>
              <a:ext uri="{FF2B5EF4-FFF2-40B4-BE49-F238E27FC236}">
                <a16:creationId xmlns:a16="http://schemas.microsoft.com/office/drawing/2014/main" id="{AE628DC2-6507-6A47-9694-601DB6325E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931" y="4481592"/>
            <a:ext cx="664066" cy="646590"/>
          </a:xfrm>
          <a:prstGeom prst="rect">
            <a:avLst/>
          </a:prstGeom>
        </p:spPr>
      </p:pic>
      <p:pic>
        <p:nvPicPr>
          <p:cNvPr id="21" name="Picture 38" descr="bg_icon_2.png">
            <a:extLst>
              <a:ext uri="{FF2B5EF4-FFF2-40B4-BE49-F238E27FC236}">
                <a16:creationId xmlns:a16="http://schemas.microsoft.com/office/drawing/2014/main" id="{E50D1B28-A838-E340-BFC7-11B9311E5D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78" y="4862576"/>
            <a:ext cx="981030" cy="9552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0E792E-E2D6-2E47-8F0E-0236C3FA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lum bright="20000" contrast="-40000"/>
          </a:blip>
          <a:stretch>
            <a:fillRect/>
          </a:stretch>
        </p:blipFill>
        <p:spPr>
          <a:xfrm>
            <a:off x="11000478" y="3238918"/>
            <a:ext cx="551998" cy="367998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10F075-9719-8944-B2E7-A5F6898F4D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76767">
                  <a:alpha val="74902"/>
                </a:srgbClr>
              </a:clrFrom>
              <a:clrTo>
                <a:srgbClr val="676767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0873267">
            <a:off x="11120935" y="1762759"/>
            <a:ext cx="262116" cy="427450"/>
          </a:xfrm>
          <a:prstGeom prst="rect">
            <a:avLst/>
          </a:prstGeom>
        </p:spPr>
      </p:pic>
      <p:sp>
        <p:nvSpPr>
          <p:cNvPr id="14" name="내용 개체 틀 3"/>
          <p:cNvSpPr>
            <a:spLocks noGrp="1"/>
          </p:cNvSpPr>
          <p:nvPr>
            <p:ph sz="quarter" idx="11"/>
          </p:nvPr>
        </p:nvSpPr>
        <p:spPr>
          <a:xfrm>
            <a:off x="1054828" y="4427890"/>
            <a:ext cx="6400165" cy="3746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국립환경과학원 영산강물환경연구소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연구사 황성윤</a:t>
            </a:r>
          </a:p>
        </p:txBody>
      </p:sp>
    </p:spTree>
    <p:extLst>
      <p:ext uri="{BB962C8B-B14F-4D97-AF65-F5344CB8AC3E}">
        <p14:creationId xmlns:p14="http://schemas.microsoft.com/office/powerpoint/2010/main" val="40607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72335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Big data for environmental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712" y="6222266"/>
            <a:ext cx="96691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Reference : https://www.environmentalscience.org/data-science-big-data</a:t>
            </a:r>
            <a:endParaRPr lang="ko-KR" altLang="en-US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77" y="1483022"/>
            <a:ext cx="7819423" cy="34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207962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86" y="1502979"/>
            <a:ext cx="62769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" y="2060191"/>
            <a:ext cx="5308286" cy="3754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59" y="1746362"/>
            <a:ext cx="5994007" cy="43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11" y="1502979"/>
            <a:ext cx="9216326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633537"/>
            <a:ext cx="11004165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3" name="타원 2"/>
          <p:cNvSpPr/>
          <p:nvPr/>
        </p:nvSpPr>
        <p:spPr>
          <a:xfrm>
            <a:off x="7143750" y="1003964"/>
            <a:ext cx="3157538" cy="9572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Statistical Models</a:t>
            </a:r>
            <a:endParaRPr lang="ko-KR" altLang="en-US" sz="2800" dirty="0"/>
          </a:p>
        </p:txBody>
      </p:sp>
      <p:sp>
        <p:nvSpPr>
          <p:cNvPr id="5" name="타원 4"/>
          <p:cNvSpPr/>
          <p:nvPr/>
        </p:nvSpPr>
        <p:spPr>
          <a:xfrm>
            <a:off x="985837" y="1133647"/>
            <a:ext cx="3646623" cy="8770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Probability Distributions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010721"/>
            <a:ext cx="6734175" cy="45243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972050" y="1482595"/>
            <a:ext cx="1785938" cy="217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86625" y="2257425"/>
            <a:ext cx="208597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Regression Model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>
          <a:xfrm>
            <a:off x="8329613" y="3086100"/>
            <a:ext cx="157162" cy="47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415214" y="3557588"/>
            <a:ext cx="2114550" cy="70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Linear Model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236746" y="4257675"/>
            <a:ext cx="471486" cy="70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486651" y="4982499"/>
            <a:ext cx="2043113" cy="81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Additive Model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9372600" y="2257425"/>
            <a:ext cx="46434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836944" y="1921337"/>
            <a:ext cx="1700212" cy="73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RIDGE model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9372600" y="2832764"/>
            <a:ext cx="985838" cy="153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358438" y="2748749"/>
            <a:ext cx="1700212" cy="6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LASSO model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529764" y="5672138"/>
            <a:ext cx="409577" cy="12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939341" y="5672138"/>
            <a:ext cx="2062159" cy="55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Time-Varying Coefficient Model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010778" y="4272908"/>
            <a:ext cx="1990722" cy="82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Elastic-Net Model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0010778" y="2671762"/>
            <a:ext cx="347660" cy="160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5" idx="2"/>
            <a:endCxn id="30" idx="0"/>
          </p:cNvCxnSpPr>
          <p:nvPr/>
        </p:nvCxnSpPr>
        <p:spPr>
          <a:xfrm flipH="1">
            <a:off x="11006139" y="3365738"/>
            <a:ext cx="202405" cy="90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1"/>
            <a:endCxn id="15" idx="3"/>
          </p:cNvCxnSpPr>
          <p:nvPr/>
        </p:nvCxnSpPr>
        <p:spPr>
          <a:xfrm flipH="1" flipV="1">
            <a:off x="9529764" y="3907632"/>
            <a:ext cx="481014" cy="77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97527" y="445984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</a:t>
            </a:r>
            <a:endParaRPr lang="ko-KR" altLang="en-US" dirty="0"/>
          </a:p>
        </p:txBody>
      </p:sp>
      <p:cxnSp>
        <p:nvCxnSpPr>
          <p:cNvPr id="42" name="직선 화살표 연결선 41"/>
          <p:cNvCxnSpPr>
            <a:stCxn id="39" idx="0"/>
          </p:cNvCxnSpPr>
          <p:nvPr/>
        </p:nvCxnSpPr>
        <p:spPr>
          <a:xfrm flipH="1" flipV="1">
            <a:off x="7743322" y="4297202"/>
            <a:ext cx="1" cy="16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9153896" y="4270770"/>
            <a:ext cx="0" cy="17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9" idx="2"/>
          </p:cNvCxnSpPr>
          <p:nvPr/>
        </p:nvCxnSpPr>
        <p:spPr>
          <a:xfrm>
            <a:off x="7743323" y="4829175"/>
            <a:ext cx="19231" cy="13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59620" y="4469069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Poisson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</p:cNvCxnSpPr>
          <p:nvPr/>
        </p:nvCxnSpPr>
        <p:spPr>
          <a:xfrm>
            <a:off x="9205736" y="4838401"/>
            <a:ext cx="0" cy="12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3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Multiple Regression Model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1989747"/>
            <a:ext cx="5638800" cy="379669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67974" y="2928938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471613"/>
            <a:ext cx="5429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8" y="1502979"/>
            <a:ext cx="11710262" cy="47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720043" y="2986303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43" y="1502979"/>
            <a:ext cx="4904839" cy="4433974"/>
          </a:xfrm>
          <a:prstGeom prst="rect">
            <a:avLst/>
          </a:prstGeom>
        </p:spPr>
      </p:pic>
      <p:sp>
        <p:nvSpPr>
          <p:cNvPr id="2" name="AutoShape 2" descr="Generalized linear models . The model choice is based on the type of response y (e.g. continuous, binary, counts) and error distribution. Errors (residuals) are deviations from the expected y values (second column, continuous line). Each model has a specific invertible function (grey), linking the expected response y to the linear predictor (LP = β 0 + β 1 x 1 + β 2 x 2 + . . . + β k x k ). LP contains the estimated input effects ( β s) whose meaning depends on the model function. All these functions are like ‘machines’ transforming the inputs ( x s) into LP [2]. Each machine can work in the opposite "/>
          <p:cNvSpPr>
            <a:spLocks noChangeAspect="1" noChangeArrowheads="1"/>
          </p:cNvSpPr>
          <p:nvPr/>
        </p:nvSpPr>
        <p:spPr bwMode="auto">
          <a:xfrm>
            <a:off x="1241425" y="2667000"/>
            <a:ext cx="3187700" cy="31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0" y="1560344"/>
            <a:ext cx="6616275" cy="45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524598" y="958215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19834" y="2097279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</a:t>
            </a:r>
            <a:r>
              <a:rPr lang="en-US" altLang="ko-KR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2</a:t>
            </a:r>
            <a:endParaRPr lang="en-US" sz="4800" b="1" spc="-300" dirty="0">
              <a:solidFill>
                <a:srgbClr val="1A3F6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31344" y="1134449"/>
            <a:ext cx="508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Introduction</a:t>
            </a:r>
            <a:endParaRPr lang="ko-KR" altLang="en-US" sz="2800" b="1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816" y="2251168"/>
            <a:ext cx="565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446988" y="1513205"/>
            <a:ext cx="2641652" cy="1325563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9835" y="3236344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6861" y="3367887"/>
            <a:ext cx="565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Machine Learning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Generalized Additive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502979"/>
            <a:ext cx="6272213" cy="4905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87" y="2350703"/>
            <a:ext cx="5491163" cy="181927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429375" y="1885950"/>
            <a:ext cx="1028700" cy="46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567487" y="4169978"/>
            <a:ext cx="990601" cy="10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73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21056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23" y="1502979"/>
            <a:ext cx="5451832" cy="505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</p:spTree>
    <p:extLst>
      <p:ext uri="{BB962C8B-B14F-4D97-AF65-F5344CB8AC3E}">
        <p14:creationId xmlns:p14="http://schemas.microsoft.com/office/powerpoint/2010/main" val="145781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502979"/>
            <a:ext cx="10029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4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46363"/>
            <a:ext cx="9448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502979"/>
            <a:ext cx="8618577" cy="4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746363"/>
            <a:ext cx="10883110" cy="38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8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Decision Tree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728787"/>
            <a:ext cx="6743700" cy="4086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029" y="1318313"/>
            <a:ext cx="49244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Bagging and Random Forest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3" y="1145963"/>
            <a:ext cx="4419600" cy="473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066924"/>
            <a:ext cx="6324600" cy="32099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629400" y="3300413"/>
            <a:ext cx="657225" cy="21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0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AdaBoost and Gradient Boosting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72311"/>
            <a:ext cx="5491212" cy="3756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2322691"/>
            <a:ext cx="5784312" cy="279223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967791" y="3200400"/>
            <a:ext cx="332997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8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7948939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ea typeface="+mj-ea"/>
              </a:rPr>
              <a:t>Introduction</a:t>
            </a:r>
            <a:endParaRPr lang="ko-KR" altLang="en-US" sz="5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028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Discriminant Analysis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624012"/>
            <a:ext cx="6353176" cy="3609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49" y="1377031"/>
            <a:ext cx="4972050" cy="43338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43688" y="2871788"/>
            <a:ext cx="371475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3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5) Support Vector Machine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3" y="1643062"/>
            <a:ext cx="6468077" cy="4243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44" y="764314"/>
            <a:ext cx="4710113" cy="55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0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6) Deep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2209800"/>
            <a:ext cx="5762625" cy="3238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1890712"/>
            <a:ext cx="5314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7) Convolutional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" y="1717292"/>
            <a:ext cx="5546859" cy="34404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91" y="1872311"/>
            <a:ext cx="6090859" cy="40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>
            <a:extLst>
              <a:ext uri="{FF2B5EF4-FFF2-40B4-BE49-F238E27FC236}">
                <a16:creationId xmlns:a16="http://schemas.microsoft.com/office/drawing/2014/main" id="{7AC7AF15-B8DA-D948-A2FD-E55EA25FDFCA}"/>
              </a:ext>
            </a:extLst>
          </p:cNvPr>
          <p:cNvSpPr/>
          <p:nvPr/>
        </p:nvSpPr>
        <p:spPr bwMode="auto">
          <a:xfrm>
            <a:off x="0" y="301751"/>
            <a:ext cx="1137413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" y="2221992"/>
            <a:ext cx="472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5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2566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Environmental Data Handling (Water Environment Information System)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133648"/>
            <a:ext cx="11925300" cy="50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Environmental Data Handling (Water Environment Information System)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" y="1133647"/>
            <a:ext cx="11227290" cy="51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Environmental Data Handling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7" y="1757362"/>
            <a:ext cx="6905625" cy="3629025"/>
          </a:xfrm>
          <a:prstGeom prst="rect">
            <a:avLst/>
          </a:prstGeom>
        </p:spPr>
      </p:pic>
      <p:pic>
        <p:nvPicPr>
          <p:cNvPr id="1026" name="Picture 2" descr="https://d3i71xaburhd42.cloudfront.net/f575697dbea444aad48b791d3cf947bc4d831d30/5-Table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57" y="1252870"/>
            <a:ext cx="4213738" cy="463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7172325" y="3400425"/>
            <a:ext cx="571500" cy="171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1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Tool for data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6401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계산과 그래픽을 위한 프로그래밍 언어이자 소프트웨어 환경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1960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1970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Bell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연구소에서 개발된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S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language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기반을 두고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1990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중반 뉴질랜드 오클랜드 대학의 로스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이하카와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로버트 젠틀맨에 의해 시작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GPL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하에 배포되는 공개 소프트웨어로 누구나 자유롭게 이용할 수 있으며 자발적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기여자들에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지속적으로 개발 중임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효율적이고 편리한 데이터 조작 및 처리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다양한 그래프로 표현해주는 데이터 시각화 기능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분석 및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마이닝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알고리즘 수행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간단하며 효과적인 프로그래밍 언어로서의 기능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endParaRPr lang="en-US" altLang="ko-KR" b="1" dirty="0">
              <a:solidFill>
                <a:srgbClr val="002060"/>
              </a:solidFill>
              <a:latin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820929"/>
            <a:ext cx="4085482" cy="1769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1" y="2678816"/>
            <a:ext cx="5078405" cy="36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Tool for data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547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Python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1991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네덜란드계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소프트웨어 엔지니어인 귀도 반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로섬에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개발된 고급 프로그래밍 언어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플랫폼에 독립적이며 객체 지향적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동적 타이핑 대화형 언어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강력한 라이브러리와 풍부한 생태계를 통해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수집하고 분석하며 시각화할 수 있음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문법이 쉬워 빠르게 배울 수 있음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무료이지만 강력한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처리기능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보유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간결한 형식의 코딩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개발 속도가 빠르며 인공지능 기반 </a:t>
            </a:r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model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특화되어 있음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908420"/>
            <a:ext cx="4700106" cy="1344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2466898"/>
            <a:ext cx="4910379" cy="3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4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73998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Big data for environmental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712" y="6222266"/>
            <a:ext cx="96691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Reference : https://www.environmentalscience.org/data-science-big-data</a:t>
            </a:r>
            <a:endParaRPr lang="ko-KR" altLang="en-US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03" y="720141"/>
            <a:ext cx="7887885" cy="51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460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NIER_blue">
      <a:dk1>
        <a:sysClr val="windowText" lastClr="000000"/>
      </a:dk1>
      <a:lt1>
        <a:sysClr val="window" lastClr="FFFFFF"/>
      </a:lt1>
      <a:dk2>
        <a:srgbClr val="2DBABD"/>
      </a:dk2>
      <a:lt2>
        <a:srgbClr val="EEECE1"/>
      </a:lt2>
      <a:accent1>
        <a:srgbClr val="4FC3E7"/>
      </a:accent1>
      <a:accent2>
        <a:srgbClr val="3BB2BF"/>
      </a:accent2>
      <a:accent3>
        <a:srgbClr val="8A96EE"/>
      </a:accent3>
      <a:accent4>
        <a:srgbClr val="9DD454"/>
      </a:accent4>
      <a:accent5>
        <a:srgbClr val="0E5673"/>
      </a:accent5>
      <a:accent6>
        <a:srgbClr val="9BBB59"/>
      </a:accent6>
      <a:hlink>
        <a:srgbClr val="7030A0"/>
      </a:hlink>
      <a:folHlink>
        <a:srgbClr val="D86A6A"/>
      </a:folHlink>
    </a:clrScheme>
    <a:fontScheme name="사용자 지정 1">
      <a:majorFont>
        <a:latin typeface="Gill Sans MT"/>
        <a:ea typeface="HY헤드라인M"/>
        <a:cs typeface=""/>
      </a:majorFont>
      <a:minorFont>
        <a:latin typeface="Gill Sans MT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47894</TotalTime>
  <Words>723</Words>
  <Application>Microsoft Office PowerPoint</Application>
  <PresentationFormat>와이드스크린</PresentationFormat>
  <Paragraphs>155</Paragraphs>
  <Slides>34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HY견고딕</vt:lpstr>
      <vt:lpstr>맑은 고딕</vt:lpstr>
      <vt:lpstr>Arial</vt:lpstr>
      <vt:lpstr>Wingdings</vt:lpstr>
      <vt:lpstr>Times New Roman</vt:lpstr>
      <vt:lpstr>Calibri</vt:lpstr>
      <vt:lpstr>제주한라산</vt:lpstr>
      <vt:lpstr>Gill Sans MT</vt:lpstr>
      <vt:lpstr>고양덕양 B</vt:lpstr>
      <vt:lpstr>청소년서체</vt:lpstr>
      <vt:lpstr>HY헤드라인M</vt:lpstr>
      <vt:lpstr>디자인 사용자 지정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967</cp:revision>
  <cp:lastPrinted>2019-05-29T04:50:48Z</cp:lastPrinted>
  <dcterms:created xsi:type="dcterms:W3CDTF">2016-09-29T04:17:56Z</dcterms:created>
  <dcterms:modified xsi:type="dcterms:W3CDTF">2024-05-12T12:22:16Z</dcterms:modified>
</cp:coreProperties>
</file>